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535" r:id="rId3"/>
    <p:sldId id="274" r:id="rId4"/>
    <p:sldId id="650" r:id="rId5"/>
    <p:sldId id="649" r:id="rId6"/>
    <p:sldId id="609" r:id="rId7"/>
    <p:sldId id="652" r:id="rId8"/>
    <p:sldId id="654" r:id="rId9"/>
    <p:sldId id="656" r:id="rId10"/>
    <p:sldId id="607" r:id="rId11"/>
    <p:sldId id="657" r:id="rId12"/>
    <p:sldId id="658" r:id="rId13"/>
    <p:sldId id="659" r:id="rId14"/>
    <p:sldId id="608" r:id="rId15"/>
    <p:sldId id="660" r:id="rId16"/>
    <p:sldId id="661" r:id="rId17"/>
    <p:sldId id="662" r:id="rId18"/>
    <p:sldId id="663" r:id="rId19"/>
    <p:sldId id="664" r:id="rId20"/>
    <p:sldId id="648" r:id="rId21"/>
    <p:sldId id="666" r:id="rId22"/>
    <p:sldId id="667" r:id="rId23"/>
    <p:sldId id="668" r:id="rId24"/>
    <p:sldId id="671" r:id="rId25"/>
    <p:sldId id="669" r:id="rId26"/>
    <p:sldId id="672" r:id="rId27"/>
    <p:sldId id="673" r:id="rId28"/>
    <p:sldId id="675" r:id="rId29"/>
    <p:sldId id="676" r:id="rId30"/>
    <p:sldId id="677" r:id="rId31"/>
    <p:sldId id="647" r:id="rId32"/>
    <p:sldId id="678" r:id="rId33"/>
  </p:sldIdLst>
  <p:sldSz cx="12192000" cy="6858000"/>
  <p:notesSz cx="7104063" cy="10234613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E5DF14F1-8606-425D-8395-E00029641F89}">
          <p14:sldIdLst>
            <p14:sldId id="256"/>
            <p14:sldId id="535"/>
            <p14:sldId id="274"/>
            <p14:sldId id="650"/>
            <p14:sldId id="649"/>
            <p14:sldId id="609"/>
            <p14:sldId id="652"/>
            <p14:sldId id="654"/>
            <p14:sldId id="656"/>
            <p14:sldId id="607"/>
            <p14:sldId id="657"/>
            <p14:sldId id="658"/>
            <p14:sldId id="659"/>
            <p14:sldId id="608"/>
            <p14:sldId id="660"/>
            <p14:sldId id="661"/>
            <p14:sldId id="662"/>
            <p14:sldId id="663"/>
            <p14:sldId id="664"/>
            <p14:sldId id="648"/>
            <p14:sldId id="666"/>
            <p14:sldId id="667"/>
            <p14:sldId id="668"/>
            <p14:sldId id="671"/>
            <p14:sldId id="669"/>
            <p14:sldId id="672"/>
            <p14:sldId id="673"/>
            <p14:sldId id="675"/>
            <p14:sldId id="676"/>
            <p14:sldId id="677"/>
            <p14:sldId id="647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293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2024/7/10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16710-FE20-493B-AF55-A628FC98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2BB9A1-5AA7-452B-A7FF-9D361F8E2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02997-645F-42AA-B1CF-2404BF05E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60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2024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3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你档没了 的图像结果">
            <a:extLst>
              <a:ext uri="{FF2B5EF4-FFF2-40B4-BE49-F238E27FC236}">
                <a16:creationId xmlns:a16="http://schemas.microsoft.com/office/drawing/2014/main" id="{6B57E6AD-5961-48B6-BF49-A92AD30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1" y="3747590"/>
            <a:ext cx="3114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42583" y="2644955"/>
            <a:ext cx="88011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Part1.We need Save</a:t>
            </a:r>
            <a:endParaRPr lang="zh-CN" sz="4400" dirty="0">
              <a:cs typeface="微软雅黑" panose="020B0503020204020204" charset="-122"/>
            </a:endParaRPr>
          </a:p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C</a:t>
            </a:r>
            <a:r>
              <a:rPr lang="zh-CN" altLang="en-US" sz="4400" dirty="0">
                <a:cs typeface="微软雅黑" panose="020B0503020204020204" charset="-122"/>
              </a:rPr>
              <a:t>标准</a:t>
            </a:r>
            <a:r>
              <a:rPr lang="en-US" altLang="zh-CN" sz="4400" dirty="0">
                <a:cs typeface="微软雅黑" panose="020B0503020204020204" charset="-122"/>
              </a:rPr>
              <a:t>I/O</a:t>
            </a:r>
            <a:r>
              <a:rPr lang="zh-CN" altLang="en-US" sz="4400" dirty="0">
                <a:cs typeface="微软雅黑" panose="020B0503020204020204" charset="-122"/>
              </a:rPr>
              <a:t>库介绍</a:t>
            </a:r>
            <a:endParaRPr lang="zh-CN" sz="4400" dirty="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10176946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dirty="0" err="1"/>
              <a:t>NekoBytes</a:t>
            </a:r>
            <a:r>
              <a:rPr lang="en-US" altLang="zh-CN" dirty="0"/>
              <a:t> Week8 I/O &amp; AI Introduction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5B6B4C-F281-4FDB-9854-E0023808CBA0}"/>
              </a:ext>
            </a:extLst>
          </p:cNvPr>
          <p:cNvSpPr/>
          <p:nvPr/>
        </p:nvSpPr>
        <p:spPr>
          <a:xfrm>
            <a:off x="2248317" y="3971499"/>
            <a:ext cx="870196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0A862-B4CD-421E-86CD-0FC6EA5DB866}"/>
              </a:ext>
            </a:extLst>
          </p:cNvPr>
          <p:cNvSpPr/>
          <p:nvPr/>
        </p:nvSpPr>
        <p:spPr>
          <a:xfrm>
            <a:off x="2040339" y="5192850"/>
            <a:ext cx="2156347" cy="406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我没写存档功能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E6F6DD-BC6C-4441-B764-553E3A65B551}"/>
              </a:ext>
            </a:extLst>
          </p:cNvPr>
          <p:cNvSpPr txBox="1"/>
          <p:nvPr/>
        </p:nvSpPr>
        <p:spPr>
          <a:xfrm>
            <a:off x="2031955" y="4001259"/>
            <a:ext cx="203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/>
              <a:t>这把贪吃蛇玩了半天</a:t>
            </a:r>
            <a:r>
              <a:rPr lang="en-US" altLang="zh-CN" sz="1400" dirty="0"/>
              <a:t>3k</a:t>
            </a:r>
            <a:r>
              <a:rPr lang="zh-CN" altLang="en-US" sz="1400" dirty="0"/>
              <a:t>分了，存个档下次继续！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387476-9FE7-4275-BCC4-0BF7113F3EF1}"/>
              </a:ext>
            </a:extLst>
          </p:cNvPr>
          <p:cNvSpPr txBox="1"/>
          <p:nvPr/>
        </p:nvSpPr>
        <p:spPr>
          <a:xfrm>
            <a:off x="509251" y="2074460"/>
            <a:ext cx="16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缓存（</a:t>
            </a:r>
            <a:r>
              <a:rPr lang="en-US" altLang="zh-CN" dirty="0"/>
              <a:t>buffer</a:t>
            </a:r>
            <a:r>
              <a:rPr lang="zh-CN" altLang="en-US" dirty="0"/>
              <a:t>）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90A8AE8-C338-4E46-A918-22C22D039B83}"/>
              </a:ext>
            </a:extLst>
          </p:cNvPr>
          <p:cNvSpPr/>
          <p:nvPr/>
        </p:nvSpPr>
        <p:spPr>
          <a:xfrm>
            <a:off x="846161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</a:t>
            </a:r>
            <a:endParaRPr lang="en-US" altLang="zh-CN" dirty="0"/>
          </a:p>
          <a:p>
            <a:pPr algn="ctr"/>
            <a:r>
              <a:rPr lang="zh-CN" altLang="en-US" dirty="0"/>
              <a:t>序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1D25A4-ECE4-4D96-98D2-53AD8E25E386}"/>
              </a:ext>
            </a:extLst>
          </p:cNvPr>
          <p:cNvSpPr/>
          <p:nvPr/>
        </p:nvSpPr>
        <p:spPr>
          <a:xfrm>
            <a:off x="3323865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缓</a:t>
            </a:r>
            <a:endParaRPr lang="en-US" altLang="zh-CN" dirty="0"/>
          </a:p>
          <a:p>
            <a:pPr algn="ctr"/>
            <a:r>
              <a:rPr lang="zh-CN" altLang="en-US" dirty="0"/>
              <a:t>存</a:t>
            </a:r>
            <a:endParaRPr lang="en-US" altLang="zh-CN" dirty="0"/>
          </a:p>
          <a:p>
            <a:pPr algn="ctr"/>
            <a:r>
              <a:rPr lang="zh-CN" altLang="en-US" dirty="0"/>
              <a:t>区</a:t>
            </a:r>
            <a:endParaRPr lang="en-US" altLang="zh-CN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C2B188D-309E-43F0-B4FA-31B806F30B91}"/>
              </a:ext>
            </a:extLst>
          </p:cNvPr>
          <p:cNvSpPr/>
          <p:nvPr/>
        </p:nvSpPr>
        <p:spPr>
          <a:xfrm>
            <a:off x="5801569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</a:t>
            </a:r>
            <a:endParaRPr lang="en-US" altLang="zh-CN" dirty="0"/>
          </a:p>
          <a:p>
            <a:pPr algn="ctr"/>
            <a:r>
              <a:rPr lang="zh-CN" altLang="en-US" dirty="0"/>
              <a:t>件</a:t>
            </a:r>
            <a:endParaRPr lang="en-US" altLang="zh-CN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DBD149E-4532-4DE7-A57B-73C546B36340}"/>
              </a:ext>
            </a:extLst>
          </p:cNvPr>
          <p:cNvCxnSpPr/>
          <p:nvPr/>
        </p:nvCxnSpPr>
        <p:spPr>
          <a:xfrm>
            <a:off x="1692322" y="3057099"/>
            <a:ext cx="1555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0A582BE-875F-481E-B3ED-886C9B7E9111}"/>
              </a:ext>
            </a:extLst>
          </p:cNvPr>
          <p:cNvCxnSpPr/>
          <p:nvPr/>
        </p:nvCxnSpPr>
        <p:spPr>
          <a:xfrm>
            <a:off x="4230806" y="3043451"/>
            <a:ext cx="144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EC8C2D-89C9-45BF-8F7B-AAC9D6DF9466}"/>
              </a:ext>
            </a:extLst>
          </p:cNvPr>
          <p:cNvCxnSpPr/>
          <p:nvPr/>
        </p:nvCxnSpPr>
        <p:spPr>
          <a:xfrm flipH="1">
            <a:off x="4203510" y="3903260"/>
            <a:ext cx="1487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A87AC3F-0779-449B-8C71-56F4F3DB8B21}"/>
              </a:ext>
            </a:extLst>
          </p:cNvPr>
          <p:cNvCxnSpPr/>
          <p:nvPr/>
        </p:nvCxnSpPr>
        <p:spPr>
          <a:xfrm flipH="1">
            <a:off x="1746913" y="3889612"/>
            <a:ext cx="1439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055EBAF-358B-4419-B48A-AB40CFBB5846}"/>
              </a:ext>
            </a:extLst>
          </p:cNvPr>
          <p:cNvSpPr txBox="1"/>
          <p:nvPr/>
        </p:nvSpPr>
        <p:spPr>
          <a:xfrm>
            <a:off x="2101754" y="2701415"/>
            <a:ext cx="73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存入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B426D2-F21D-4720-9376-74DCB9455A71}"/>
              </a:ext>
            </a:extLst>
          </p:cNvPr>
          <p:cNvSpPr txBox="1"/>
          <p:nvPr/>
        </p:nvSpPr>
        <p:spPr>
          <a:xfrm>
            <a:off x="4518043" y="2709081"/>
            <a:ext cx="79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FC98D8-353C-4BCD-A05C-0DC91CF63757}"/>
              </a:ext>
            </a:extLst>
          </p:cNvPr>
          <p:cNvSpPr txBox="1"/>
          <p:nvPr/>
        </p:nvSpPr>
        <p:spPr>
          <a:xfrm>
            <a:off x="2129687" y="3506632"/>
            <a:ext cx="6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C04A350-3DC2-46C7-8617-0485D3D69E31}"/>
              </a:ext>
            </a:extLst>
          </p:cNvPr>
          <p:cNvSpPr txBox="1"/>
          <p:nvPr/>
        </p:nvSpPr>
        <p:spPr>
          <a:xfrm>
            <a:off x="4607391" y="3520280"/>
            <a:ext cx="70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存入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76E35E0-CFFC-47C7-97A0-4D3DB9F2F2CC}"/>
              </a:ext>
            </a:extLst>
          </p:cNvPr>
          <p:cNvSpPr txBox="1"/>
          <p:nvPr/>
        </p:nvSpPr>
        <p:spPr>
          <a:xfrm>
            <a:off x="7710986" y="253848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</a:t>
            </a:r>
            <a:r>
              <a:rPr lang="zh-CN" altLang="en-US" dirty="0"/>
              <a:t>缓存？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 descr="我什么都不知道 的图像结果">
            <a:extLst>
              <a:ext uri="{FF2B5EF4-FFF2-40B4-BE49-F238E27FC236}">
                <a16:creationId xmlns:a16="http://schemas.microsoft.com/office/drawing/2014/main" id="{B86C79FA-2377-4B45-BB45-74A0FE14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210" y="3297214"/>
            <a:ext cx="21526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E0A56-3E2E-4F9A-AB4A-B9E2B31B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3FEA7-2B49-476E-B575-37855507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60" y="2051097"/>
            <a:ext cx="2039573" cy="4055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操作句柄 </a:t>
            </a:r>
            <a:r>
              <a:rPr lang="en-US" altLang="zh-CN" dirty="0"/>
              <a:t>FILE*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CFF36C-63F2-4F82-946D-87876C75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722" y="2051097"/>
            <a:ext cx="4735646" cy="22114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0790CF-3179-47C6-9F0F-425CFE3A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2561227"/>
            <a:ext cx="494416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E0A56-3E2E-4F9A-AB4A-B9E2B31B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3FEA7-2B49-476E-B575-37855507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60" y="2051097"/>
            <a:ext cx="2793507" cy="40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fpinrt</a:t>
            </a:r>
            <a:r>
              <a:rPr lang="en-US" altLang="zh-CN" dirty="0"/>
              <a:t>() &amp; </a:t>
            </a:r>
            <a:r>
              <a:rPr lang="en-US" altLang="zh-CN" dirty="0" err="1"/>
              <a:t>fscanf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78D5058-4122-41C0-BB8F-34FAC5A23F25}"/>
              </a:ext>
            </a:extLst>
          </p:cNvPr>
          <p:cNvCxnSpPr/>
          <p:nvPr/>
        </p:nvCxnSpPr>
        <p:spPr>
          <a:xfrm>
            <a:off x="5438633" y="4032913"/>
            <a:ext cx="11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E8E768-84EF-4256-84A3-B0C9CF2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0" y="2668771"/>
            <a:ext cx="4631500" cy="27282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0F3B42-2376-4966-948D-18648AD6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4" y="2668771"/>
            <a:ext cx="4806647" cy="27282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6C21E1-FED8-4843-A376-6AC848C4512F}"/>
              </a:ext>
            </a:extLst>
          </p:cNvPr>
          <p:cNvSpPr txBox="1"/>
          <p:nvPr/>
        </p:nvSpPr>
        <p:spPr>
          <a:xfrm>
            <a:off x="454660" y="5636525"/>
            <a:ext cx="1127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当然还有 </a:t>
            </a:r>
            <a:r>
              <a:rPr lang="en-US" altLang="zh-CN" dirty="0" err="1"/>
              <a:t>fread</a:t>
            </a:r>
            <a:r>
              <a:rPr lang="en-US" altLang="zh-CN" dirty="0"/>
              <a:t>()&amp;</a:t>
            </a:r>
            <a:r>
              <a:rPr lang="en-US" altLang="zh-CN" dirty="0" err="1"/>
              <a:t>fwrite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C47FD2-E2D5-4DFD-9224-6C9DC133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64" y="1804253"/>
            <a:ext cx="6706536" cy="2953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CC92C6-FC21-4BE7-B8F2-B4352E88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864" y="2236512"/>
            <a:ext cx="6706536" cy="2953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16A826-54AD-4588-9137-9B2DF6EF3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67" y="5487769"/>
            <a:ext cx="8745170" cy="3334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C1142CF-7875-427A-A992-5C4CB27A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167" y="5939815"/>
            <a:ext cx="874517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标准输入输出和错误输出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标准输入输出和错误输出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1DB1D3-9D08-4FEC-A899-3B18D880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10412474" cy="3564956"/>
          </a:xfrm>
        </p:spPr>
        <p:txBody>
          <a:bodyPr/>
          <a:lstStyle/>
          <a:p>
            <a:pPr algn="just"/>
            <a:r>
              <a:rPr lang="zh-CN" altLang="en-US" dirty="0"/>
              <a:t>标准输入：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stdin</a:t>
            </a:r>
          </a:p>
          <a:p>
            <a:pPr algn="just"/>
            <a:r>
              <a:rPr lang="zh-CN" altLang="en-US" dirty="0"/>
              <a:t>标准输出：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stdout</a:t>
            </a:r>
            <a:endParaRPr lang="en-US" altLang="zh-CN" dirty="0"/>
          </a:p>
          <a:p>
            <a:pPr algn="just"/>
            <a:r>
              <a:rPr lang="zh-CN" altLang="en-US" dirty="0"/>
              <a:t>标准错误输出：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stderr</a:t>
            </a:r>
          </a:p>
          <a:p>
            <a:pPr marL="0" indent="0" algn="just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在用户程序启动时，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main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函数还没开始执行之前，会自动打开三个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FILE*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指针分别是：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stdin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stdout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stderr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，这三个文件指针是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libc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中定义的全局变量，在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stdio.h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中声明，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printf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向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stdout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写，而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scanf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stdin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读，用户程序也可以直接使用这三个文件指针。</a:t>
            </a:r>
            <a:endParaRPr lang="en-US" altLang="zh-CN" dirty="0"/>
          </a:p>
          <a:p>
            <a:pPr marL="0" indent="0" algn="just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输入输出重定向</a:t>
            </a:r>
          </a:p>
        </p:txBody>
      </p:sp>
    </p:spTree>
    <p:extLst>
      <p:ext uri="{BB962C8B-B14F-4D97-AF65-F5344CB8AC3E}">
        <p14:creationId xmlns:p14="http://schemas.microsoft.com/office/powerpoint/2010/main" val="115486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1972C-1C4A-425E-A153-F4B9D82A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3F2DA-1B05-45B0-A37F-8155CB196E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你是否为大量输入数据复制不完而苦恼？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是否为大量输出数据超过终端容纳范围而悲伤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是否为文件读写语法复杂而眉头紧锁？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没关系，没关系，只要一个小小的“</a:t>
            </a:r>
            <a:r>
              <a:rPr lang="en-US" altLang="zh-CN" dirty="0"/>
              <a:t>&lt;”</a:t>
            </a:r>
            <a:r>
              <a:rPr lang="zh-CN" altLang="en-US" dirty="0"/>
              <a:t>或者“</a:t>
            </a:r>
            <a:r>
              <a:rPr lang="en-US" altLang="zh-CN" dirty="0"/>
              <a:t>&gt;</a:t>
            </a:r>
            <a:r>
              <a:rPr lang="zh-CN" altLang="en-US" dirty="0"/>
              <a:t>”符号，就能够在终端完成输入输出的重定向！解决你的烦恼！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6B92A-F4EF-46EB-AAA7-6C659484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4" y="4188460"/>
            <a:ext cx="1976614" cy="1129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2972-7A4A-45AE-A7A0-5F8AFD081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88" y="4186868"/>
            <a:ext cx="2000381" cy="1129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7BFE9F-15E4-4028-812D-06426EC8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72" y="4185276"/>
            <a:ext cx="2101532" cy="1130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87807D-58DB-466C-BD60-70635481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96" y="4175678"/>
            <a:ext cx="1949749" cy="10960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A45F0F0-F117-42CF-ACC7-9505A5CDC55D}"/>
              </a:ext>
            </a:extLst>
          </p:cNvPr>
          <p:cNvSpPr txBox="1"/>
          <p:nvPr/>
        </p:nvSpPr>
        <p:spPr>
          <a:xfrm>
            <a:off x="928574" y="5595401"/>
            <a:ext cx="19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fscanf</a:t>
            </a:r>
            <a:r>
              <a:rPr lang="en-US" altLang="zh-CN" dirty="0"/>
              <a:t>  &amp; </a:t>
            </a:r>
            <a:r>
              <a:rPr lang="en-US" altLang="zh-CN" dirty="0" err="1"/>
              <a:t>fprintf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1F16B6-5A6E-4EB9-A03F-DA42D1C41CC1}"/>
              </a:ext>
            </a:extLst>
          </p:cNvPr>
          <p:cNvSpPr txBox="1"/>
          <p:nvPr/>
        </p:nvSpPr>
        <p:spPr>
          <a:xfrm>
            <a:off x="3579529" y="5595401"/>
            <a:ext cx="21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fread</a:t>
            </a:r>
            <a:r>
              <a:rPr lang="en-US" altLang="zh-CN" dirty="0"/>
              <a:t> &amp;</a:t>
            </a:r>
            <a:r>
              <a:rPr lang="en-US" altLang="zh-CN" dirty="0" err="1"/>
              <a:t>fwrite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E43039-FA89-4B58-ADC3-F819430B5AFE}"/>
              </a:ext>
            </a:extLst>
          </p:cNvPr>
          <p:cNvSpPr txBox="1"/>
          <p:nvPr/>
        </p:nvSpPr>
        <p:spPr>
          <a:xfrm>
            <a:off x="6355402" y="5595401"/>
            <a:ext cx="200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fgets</a:t>
            </a:r>
            <a:r>
              <a:rPr lang="en-US" altLang="zh-CN" dirty="0"/>
              <a:t> &amp; </a:t>
            </a:r>
            <a:r>
              <a:rPr lang="en-US" altLang="zh-CN" dirty="0" err="1"/>
              <a:t>fputs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7782261-7065-47A4-9910-F95CDEF21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496" y="5665751"/>
            <a:ext cx="1819529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71D5-7DC4-4285-A4B3-B47E06FB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输出重定向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ECBA72-C457-4B31-A9A3-CC5927C8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5" y="2430067"/>
            <a:ext cx="2810267" cy="12193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CC44B0-BFF1-429C-866D-6B21A76F9F09}"/>
              </a:ext>
            </a:extLst>
          </p:cNvPr>
          <p:cNvSpPr txBox="1"/>
          <p:nvPr/>
        </p:nvSpPr>
        <p:spPr>
          <a:xfrm>
            <a:off x="688095" y="196202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测试程序（当然实际要输出的东西可以非常多）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ECFCE0-CFED-4E66-89F0-A40598B60F32}"/>
              </a:ext>
            </a:extLst>
          </p:cNvPr>
          <p:cNvSpPr txBox="1"/>
          <p:nvPr/>
        </p:nvSpPr>
        <p:spPr>
          <a:xfrm>
            <a:off x="784985" y="3880314"/>
            <a:ext cx="48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b="1" dirty="0"/>
              <a:t>Ctrl+` </a:t>
            </a:r>
            <a:r>
              <a:rPr lang="zh-CN" altLang="en-US" dirty="0"/>
              <a:t>打开</a:t>
            </a:r>
            <a:r>
              <a:rPr lang="en-US" altLang="zh-CN" dirty="0" err="1"/>
              <a:t>vscode</a:t>
            </a:r>
            <a:r>
              <a:rPr lang="zh-CN" altLang="en-US" dirty="0"/>
              <a:t>终端，随后用</a:t>
            </a:r>
            <a:r>
              <a:rPr lang="en-US" altLang="zh-CN" dirty="0" err="1"/>
              <a:t>gcc</a:t>
            </a:r>
            <a:r>
              <a:rPr lang="zh-CN" altLang="en-US" dirty="0"/>
              <a:t>将</a:t>
            </a:r>
            <a:r>
              <a:rPr lang="en-US" altLang="zh-CN" dirty="0"/>
              <a:t>.c</a:t>
            </a:r>
            <a:r>
              <a:rPr lang="zh-CN" altLang="en-US" dirty="0"/>
              <a:t>文件编译为</a:t>
            </a:r>
            <a:r>
              <a:rPr lang="en-US" altLang="zh-CN" dirty="0"/>
              <a:t>.exe</a:t>
            </a:r>
            <a:r>
              <a:rPr lang="zh-CN" altLang="en-US" dirty="0"/>
              <a:t>文件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B830B9-ACC1-4885-B4F0-50C7A18C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5" y="4690604"/>
            <a:ext cx="3229426" cy="2381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1F5692-08F3-4E40-942E-287F5351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85" y="5474713"/>
            <a:ext cx="1352739" cy="5620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D95594-8618-41C4-B3B4-C34BEBF6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88" y="2406549"/>
            <a:ext cx="3315163" cy="2572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163AAD-ECF7-4A2F-82F6-5A2B7773F0D9}"/>
              </a:ext>
            </a:extLst>
          </p:cNvPr>
          <p:cNvSpPr txBox="1"/>
          <p:nvPr/>
        </p:nvSpPr>
        <p:spPr>
          <a:xfrm>
            <a:off x="7472288" y="1962024"/>
            <a:ext cx="326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优雅地用终端完成输出重定向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A155C5-5054-451B-AC61-56016F18F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288" y="3740081"/>
            <a:ext cx="1533739" cy="58110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2F50C3D-7CDA-48F3-A3AA-66B8FD267973}"/>
              </a:ext>
            </a:extLst>
          </p:cNvPr>
          <p:cNvSpPr txBox="1"/>
          <p:nvPr/>
        </p:nvSpPr>
        <p:spPr>
          <a:xfrm>
            <a:off x="7340076" y="3003106"/>
            <a:ext cx="333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然后我们地结果就理所当然地输出到了</a:t>
            </a:r>
            <a:r>
              <a:rPr lang="en-US" altLang="zh-CN" dirty="0"/>
              <a:t>data1.txt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ECC8CB-EAC6-4679-9EED-60EAB3F23CFC}"/>
              </a:ext>
            </a:extLst>
          </p:cNvPr>
          <p:cNvSpPr txBox="1"/>
          <p:nvPr/>
        </p:nvSpPr>
        <p:spPr>
          <a:xfrm>
            <a:off x="4167082" y="4367438"/>
            <a:ext cx="322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学一学手动编译，编辑器的一键调试不是万能的</a:t>
            </a:r>
            <a:r>
              <a:rPr lang="en-US" altLang="zh-CN" dirty="0"/>
              <a:t>man</a:t>
            </a:r>
            <a:r>
              <a:rPr lang="zh-CN" altLang="en-US" dirty="0"/>
              <a:t>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1642E0-F856-4452-8470-C415A7CBB7EF}"/>
              </a:ext>
            </a:extLst>
          </p:cNvPr>
          <p:cNvSpPr txBox="1"/>
          <p:nvPr/>
        </p:nvSpPr>
        <p:spPr>
          <a:xfrm>
            <a:off x="2556647" y="5459613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想想哪个是</a:t>
            </a:r>
            <a:r>
              <a:rPr lang="en-US" altLang="zh-CN" dirty="0"/>
              <a:t>Win</a:t>
            </a:r>
            <a:r>
              <a:rPr lang="zh-CN" altLang="en-US" dirty="0"/>
              <a:t>哪个是</a:t>
            </a:r>
            <a:r>
              <a:rPr lang="en-US" altLang="zh-CN" dirty="0"/>
              <a:t>Linux</a:t>
            </a:r>
            <a:r>
              <a:rPr lang="zh-CN" altLang="en-US" dirty="0"/>
              <a:t>？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E69B0B6-DB0E-476C-8647-14E04F617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85" y="4972489"/>
            <a:ext cx="3972479" cy="25721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5C31CE4-1E34-48E8-99A6-1179F4E2E1A0}"/>
              </a:ext>
            </a:extLst>
          </p:cNvPr>
          <p:cNvSpPr/>
          <p:nvPr/>
        </p:nvSpPr>
        <p:spPr>
          <a:xfrm>
            <a:off x="996287" y="5013769"/>
            <a:ext cx="470847" cy="16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DA7E62B-956B-4222-A66E-0BBFA8EE4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288" y="2670702"/>
            <a:ext cx="3810532" cy="22863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993AD25D-1355-47AF-91BB-452A18DE4720}"/>
              </a:ext>
            </a:extLst>
          </p:cNvPr>
          <p:cNvSpPr/>
          <p:nvPr/>
        </p:nvSpPr>
        <p:spPr>
          <a:xfrm>
            <a:off x="7670042" y="2719117"/>
            <a:ext cx="525439" cy="180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7E74B-639B-4923-A6C1-0FA02E7A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输入重定向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91D3F3-9946-4157-B63B-1C732FD82E6F}"/>
              </a:ext>
            </a:extLst>
          </p:cNvPr>
          <p:cNvSpPr txBox="1"/>
          <p:nvPr/>
        </p:nvSpPr>
        <p:spPr>
          <a:xfrm>
            <a:off x="454660" y="1951630"/>
            <a:ext cx="30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测试文件和测试程序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CD572F-2FDE-43F7-94BB-A7EE6126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90" y="2485893"/>
            <a:ext cx="2640698" cy="943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7DF153-8796-48D9-B7C5-47E290E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4" y="2485893"/>
            <a:ext cx="1852872" cy="9431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9DC1EB-739A-41D3-9232-AD480C72A76C}"/>
              </a:ext>
            </a:extLst>
          </p:cNvPr>
          <p:cNvSpPr txBox="1"/>
          <p:nvPr/>
        </p:nvSpPr>
        <p:spPr>
          <a:xfrm>
            <a:off x="454660" y="3750661"/>
            <a:ext cx="48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b="1" dirty="0"/>
              <a:t>Ctrl+` </a:t>
            </a:r>
            <a:r>
              <a:rPr lang="zh-CN" altLang="en-US" dirty="0"/>
              <a:t>打开</a:t>
            </a:r>
            <a:r>
              <a:rPr lang="en-US" altLang="zh-CN" dirty="0" err="1"/>
              <a:t>vscode</a:t>
            </a:r>
            <a:r>
              <a:rPr lang="zh-CN" altLang="en-US" dirty="0"/>
              <a:t>终端，随后用</a:t>
            </a:r>
            <a:r>
              <a:rPr lang="en-US" altLang="zh-CN" dirty="0" err="1"/>
              <a:t>gcc</a:t>
            </a:r>
            <a:r>
              <a:rPr lang="zh-CN" altLang="en-US" dirty="0"/>
              <a:t>将</a:t>
            </a:r>
            <a:r>
              <a:rPr lang="en-US" altLang="zh-CN" dirty="0"/>
              <a:t>.c</a:t>
            </a:r>
            <a:r>
              <a:rPr lang="zh-CN" altLang="en-US" dirty="0"/>
              <a:t>文件编译为</a:t>
            </a:r>
            <a:r>
              <a:rPr lang="en-US" altLang="zh-CN" dirty="0"/>
              <a:t>.exe</a:t>
            </a:r>
            <a:r>
              <a:rPr lang="zh-CN" altLang="en-US" dirty="0"/>
              <a:t>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253E1F-B5F4-41A9-8A99-5EC7F203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4" y="4480495"/>
            <a:ext cx="3229426" cy="2381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C91DEF-6096-45CA-8EB8-78765434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34" y="5053023"/>
            <a:ext cx="1352739" cy="5620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B86A61-E809-4E1D-B36D-19F52EC3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896" y="5505969"/>
            <a:ext cx="4172532" cy="5048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674460-E49B-413C-9B9D-0C7CE5D04220}"/>
              </a:ext>
            </a:extLst>
          </p:cNvPr>
          <p:cNvSpPr txBox="1"/>
          <p:nvPr/>
        </p:nvSpPr>
        <p:spPr>
          <a:xfrm>
            <a:off x="6234896" y="1951630"/>
            <a:ext cx="505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然后，我们使用与输出重定向类似地方式重定向输入，然后非常的</a:t>
            </a:r>
            <a:r>
              <a:rPr lang="en-US" altLang="zh-CN" dirty="0"/>
              <a:t>amazing</a:t>
            </a:r>
            <a:r>
              <a:rPr lang="zh-CN" altLang="en-US" dirty="0"/>
              <a:t>，</a:t>
            </a:r>
            <a:r>
              <a:rPr lang="en-US" altLang="zh-CN" dirty="0"/>
              <a:t>G</a:t>
            </a:r>
            <a:r>
              <a:rPr lang="zh-CN" altLang="en-US" dirty="0"/>
              <a:t>了！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926682-DCB9-4DA8-AF16-662C7AD19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896" y="2597961"/>
            <a:ext cx="5058481" cy="12860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2230A99-2757-498F-BDDE-A6E12D81F6A3}"/>
              </a:ext>
            </a:extLst>
          </p:cNvPr>
          <p:cNvSpPr txBox="1"/>
          <p:nvPr/>
        </p:nvSpPr>
        <p:spPr>
          <a:xfrm>
            <a:off x="6166657" y="4018830"/>
            <a:ext cx="5338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查阅资料后发现，上面的方法在最新的</a:t>
            </a:r>
            <a:r>
              <a:rPr lang="en-US" altLang="zh-CN" dirty="0" err="1"/>
              <a:t>powershell</a:t>
            </a:r>
            <a:r>
              <a:rPr lang="zh-CN" altLang="en-US" dirty="0"/>
              <a:t>中已经不支持了，但是在</a:t>
            </a:r>
            <a:r>
              <a:rPr lang="en-US" altLang="zh-CN" dirty="0"/>
              <a:t>Linux/Unix</a:t>
            </a:r>
            <a:r>
              <a:rPr lang="zh-CN" altLang="en-US" dirty="0"/>
              <a:t>系统仍然适用，在</a:t>
            </a:r>
            <a:r>
              <a:rPr lang="en-US" altLang="zh-CN" dirty="0"/>
              <a:t>windows</a:t>
            </a:r>
            <a:r>
              <a:rPr lang="zh-CN" altLang="en-US" dirty="0"/>
              <a:t>下，我们需要：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8E70710-EA41-4A72-8C1E-37837593D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34" y="4714657"/>
            <a:ext cx="3229426" cy="2381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36730C1-BA7E-4EB3-80E8-7CE798735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896" y="4904492"/>
            <a:ext cx="3848637" cy="37152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4D736BC-927B-48BF-973D-384808036092}"/>
              </a:ext>
            </a:extLst>
          </p:cNvPr>
          <p:cNvSpPr/>
          <p:nvPr/>
        </p:nvSpPr>
        <p:spPr>
          <a:xfrm>
            <a:off x="6455391" y="4914729"/>
            <a:ext cx="798394" cy="178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B25D552-33F0-4553-9693-88721F019BF1}"/>
              </a:ext>
            </a:extLst>
          </p:cNvPr>
          <p:cNvCxnSpPr/>
          <p:nvPr/>
        </p:nvCxnSpPr>
        <p:spPr>
          <a:xfrm flipH="1">
            <a:off x="10297236" y="5053023"/>
            <a:ext cx="348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79DDC4E-10C3-475B-824E-DEA3EE23FCC0}"/>
              </a:ext>
            </a:extLst>
          </p:cNvPr>
          <p:cNvSpPr txBox="1"/>
          <p:nvPr/>
        </p:nvSpPr>
        <p:spPr>
          <a:xfrm>
            <a:off x="10708798" y="4904523"/>
            <a:ext cx="102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linux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57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6A692-48BC-402D-AD41-6502E9EE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同时重定向输入输出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3A1BDA-298F-41F1-A9E6-A32BF00162F7}"/>
              </a:ext>
            </a:extLst>
          </p:cNvPr>
          <p:cNvSpPr txBox="1"/>
          <p:nvPr/>
        </p:nvSpPr>
        <p:spPr>
          <a:xfrm>
            <a:off x="454660" y="1961865"/>
            <a:ext cx="630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我们保留之前重定向输入的测试程序，但是修改终端的代码：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88A7D-E4C5-458B-B3B1-B16B1774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566118"/>
            <a:ext cx="5306165" cy="2381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937989-F289-4F27-B20A-4EC706901A4F}"/>
              </a:ext>
            </a:extLst>
          </p:cNvPr>
          <p:cNvSpPr txBox="1"/>
          <p:nvPr/>
        </p:nvSpPr>
        <p:spPr>
          <a:xfrm>
            <a:off x="454661" y="3369195"/>
            <a:ext cx="63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 “</a:t>
            </a:r>
            <a:r>
              <a:rPr lang="en-US" altLang="zh-CN" dirty="0"/>
              <a:t>&gt;&gt;</a:t>
            </a:r>
            <a:r>
              <a:rPr lang="zh-CN" altLang="en-US" dirty="0"/>
              <a:t>” 代表在</a:t>
            </a:r>
            <a:r>
              <a:rPr lang="en-US" altLang="zh-CN" dirty="0"/>
              <a:t>data1.txt</a:t>
            </a:r>
            <a:r>
              <a:rPr lang="zh-CN" altLang="en-US" dirty="0"/>
              <a:t>文件后继续添加要输入的内容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171F71-ED58-4AFE-A106-51069A99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2909125"/>
            <a:ext cx="6144463" cy="2381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3C3939-760B-4535-AB7F-5E34C5380F66}"/>
              </a:ext>
            </a:extLst>
          </p:cNvPr>
          <p:cNvSpPr/>
          <p:nvPr/>
        </p:nvSpPr>
        <p:spPr>
          <a:xfrm>
            <a:off x="723331" y="2961564"/>
            <a:ext cx="641445" cy="177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AD7AC3-56A6-4C01-B246-A3034C4BA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59" y="4125072"/>
            <a:ext cx="1790950" cy="504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90664B-DEE7-439E-81FA-48DBC69B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614" y="1776795"/>
            <a:ext cx="3855757" cy="43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情景导入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983A5C-100B-4299-9EF6-BB7DA26B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026667"/>
            <a:ext cx="2921709" cy="1207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EEA1FB-E719-41F5-8132-F93E8FAB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" y="3724144"/>
            <a:ext cx="2925873" cy="960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FC8CA9-0B06-4C74-95AE-A9286035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77" y="2026667"/>
            <a:ext cx="2312341" cy="169747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A2ABA2-0C6B-4D53-B44C-4696A4C89204}"/>
              </a:ext>
            </a:extLst>
          </p:cNvPr>
          <p:cNvCxnSpPr/>
          <p:nvPr/>
        </p:nvCxnSpPr>
        <p:spPr>
          <a:xfrm>
            <a:off x="1638066" y="3349060"/>
            <a:ext cx="0" cy="224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8AB2536-AD5E-490B-97DF-B74C8E67BAB8}"/>
              </a:ext>
            </a:extLst>
          </p:cNvPr>
          <p:cNvCxnSpPr/>
          <p:nvPr/>
        </p:nvCxnSpPr>
        <p:spPr>
          <a:xfrm flipV="1">
            <a:off x="3567843" y="3281742"/>
            <a:ext cx="751715" cy="77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F099F3-41E0-4235-9ABD-513FE3B04260}"/>
              </a:ext>
            </a:extLst>
          </p:cNvPr>
          <p:cNvSpPr txBox="1"/>
          <p:nvPr/>
        </p:nvSpPr>
        <p:spPr>
          <a:xfrm>
            <a:off x="4897370" y="4061507"/>
            <a:ext cx="6732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看起来很眼熟？</a:t>
            </a:r>
            <a:endParaRPr lang="en-US" altLang="zh-CN" dirty="0"/>
          </a:p>
          <a:p>
            <a:r>
              <a:rPr lang="zh-CN" altLang="en-US" dirty="0"/>
              <a:t>这种行为在</a:t>
            </a:r>
            <a:r>
              <a:rPr lang="en-US" altLang="zh-CN" dirty="0"/>
              <a:t>steam</a:t>
            </a:r>
            <a:r>
              <a:rPr lang="zh-CN" altLang="en-US" dirty="0"/>
              <a:t>上一直在发生！</a:t>
            </a:r>
            <a:endParaRPr lang="en-US" altLang="zh-CN" dirty="0"/>
          </a:p>
          <a:p>
            <a:r>
              <a:rPr lang="zh-CN" altLang="en-US" dirty="0"/>
              <a:t>想让你的贪吃蛇也具有一样的读取模组</a:t>
            </a:r>
            <a:r>
              <a:rPr lang="en-US" altLang="zh-CN" dirty="0"/>
              <a:t>/</a:t>
            </a:r>
            <a:r>
              <a:rPr lang="zh-CN" altLang="en-US" dirty="0"/>
              <a:t>存档的能力？</a:t>
            </a:r>
            <a:endParaRPr lang="en-US" altLang="zh-CN" dirty="0"/>
          </a:p>
          <a:p>
            <a:r>
              <a:rPr lang="zh-CN" altLang="en-US" dirty="0"/>
              <a:t>那么除非你作出人生中最重要的抉择之一</a:t>
            </a:r>
            <a:r>
              <a:rPr lang="en-US" altLang="zh-CN" dirty="0"/>
              <a:t>——</a:t>
            </a:r>
            <a:r>
              <a:rPr lang="zh-CN" altLang="en-US" dirty="0"/>
              <a:t>学习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r>
              <a:rPr lang="en-US" altLang="zh-CN" dirty="0"/>
              <a:t>I/O</a:t>
            </a:r>
            <a:r>
              <a:rPr lang="zh-CN" altLang="en-US" dirty="0"/>
              <a:t>库！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Cat Break</a:t>
            </a:r>
            <a:r>
              <a:rPr lang="zh-CN" altLang="en-US"/>
              <a:t>！！！</a:t>
            </a:r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2583" y="2842848"/>
            <a:ext cx="880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Part2.Why I still need Study</a:t>
            </a:r>
          </a:p>
          <a:p>
            <a:pPr lvl="2" algn="ctr"/>
            <a:r>
              <a:rPr lang="zh-CN" altLang="en-US" sz="4400" dirty="0">
                <a:cs typeface="微软雅黑" panose="020B0503020204020204" charset="-122"/>
              </a:rPr>
              <a:t>人工智能</a:t>
            </a:r>
            <a:r>
              <a:rPr lang="en-US" altLang="zh-CN" sz="4400" dirty="0">
                <a:cs typeface="微软雅黑" panose="020B0503020204020204" charset="-122"/>
              </a:rPr>
              <a:t>&amp;</a:t>
            </a:r>
            <a:r>
              <a:rPr lang="zh-CN" altLang="en-US" sz="4400" dirty="0">
                <a:cs typeface="微软雅黑" panose="020B0503020204020204" charset="-122"/>
              </a:rPr>
              <a:t>机器学习导论</a:t>
            </a:r>
            <a:endParaRPr lang="zh-CN" sz="4400" dirty="0">
              <a:cs typeface="微软雅黑" panose="020B050302020402020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B70BDB-B321-42B5-A4DE-51B78315AEE5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10176946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dirty="0" err="1"/>
              <a:t>NekoBytes</a:t>
            </a:r>
            <a:r>
              <a:rPr lang="en-US" altLang="zh-CN" dirty="0"/>
              <a:t> Week8 I/O &amp; AI Introduction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DBF887-980D-4ABF-9E0A-33A3E50C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8" y="2641376"/>
            <a:ext cx="1242053" cy="25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 dirty="0"/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283367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004F-DA1A-4A98-AEED-2E2FA822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vs ML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D13F54D-F5B6-43AE-ABF7-FBFAFFA13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24456"/>
              </p:ext>
            </p:extLst>
          </p:nvPr>
        </p:nvGraphicFramePr>
        <p:xfrm>
          <a:off x="454660" y="2541642"/>
          <a:ext cx="114461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794">
                  <a:extLst>
                    <a:ext uri="{9D8B030D-6E8A-4147-A177-3AD203B41FA5}">
                      <a16:colId xmlns:a16="http://schemas.microsoft.com/office/drawing/2014/main" val="476139624"/>
                    </a:ext>
                  </a:extLst>
                </a:gridCol>
                <a:gridCol w="4496937">
                  <a:extLst>
                    <a:ext uri="{9D8B030D-6E8A-4147-A177-3AD203B41FA5}">
                      <a16:colId xmlns:a16="http://schemas.microsoft.com/office/drawing/2014/main" val="1848332441"/>
                    </a:ext>
                  </a:extLst>
                </a:gridCol>
                <a:gridCol w="5445457">
                  <a:extLst>
                    <a:ext uri="{9D8B030D-6E8A-4147-A177-3AD203B41FA5}">
                      <a16:colId xmlns:a16="http://schemas.microsoft.com/office/drawing/2014/main" val="128727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AI(</a:t>
                      </a:r>
                      <a:r>
                        <a:rPr lang="zh-CN" altLang="en-US" dirty="0"/>
                        <a:t>人工智能 </a:t>
                      </a:r>
                      <a:r>
                        <a:rPr lang="en-US" altLang="zh-CN" dirty="0"/>
                        <a:t>Artificial Intelligence)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ML(</a:t>
                      </a:r>
                      <a:r>
                        <a:rPr lang="zh-CN" altLang="en-US" dirty="0"/>
                        <a:t>机器学习 </a:t>
                      </a:r>
                      <a:r>
                        <a:rPr lang="en-US" altLang="zh-CN" dirty="0"/>
                        <a:t>Machine learning)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49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模拟人类智能进行任务的能力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通过数据和算法让系统自动学习和改进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26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包括专家系统、逻辑推理、遗传算法等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主要使用统计学习方法，如线性回归、神经网络等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广泛应用于多种智能任务和系统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主要用于数据分析、预测和模式识别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2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趋势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多模态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、通用人工智能（</a:t>
                      </a:r>
                      <a:r>
                        <a:rPr lang="en-US" altLang="zh-CN" dirty="0"/>
                        <a:t>AGI</a:t>
                      </a:r>
                      <a:r>
                        <a:rPr lang="zh-CN" altLang="en-US" dirty="0"/>
                        <a:t>）等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自监督学习、迁移学习、边缘计算等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6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93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 dirty="0"/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36894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0F8EF-7CB4-4A96-B6F8-3C608296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AI help me</a:t>
            </a:r>
            <a:endParaRPr lang="zh-CN" altLang="en-US" dirty="0"/>
          </a:p>
        </p:txBody>
      </p:sp>
      <p:pic>
        <p:nvPicPr>
          <p:cNvPr id="2050" name="Picture 2" descr="我没意见 科比 表情包 的图像结果">
            <a:extLst>
              <a:ext uri="{FF2B5EF4-FFF2-40B4-BE49-F238E27FC236}">
                <a16:creationId xmlns:a16="http://schemas.microsoft.com/office/drawing/2014/main" id="{E4C894BD-FC2E-471E-B6B6-7F5E50C007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73" y="3033251"/>
            <a:ext cx="21717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316E9B-CE6F-4F87-8B33-209CE033E49A}"/>
              </a:ext>
            </a:extLst>
          </p:cNvPr>
          <p:cNvSpPr txBox="1"/>
          <p:nvPr/>
        </p:nvSpPr>
        <p:spPr>
          <a:xfrm>
            <a:off x="9409160" y="4619415"/>
            <a:ext cx="1849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我没意见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8FA2A6-6061-4E93-A9A1-B94B883D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213" y="3227406"/>
            <a:ext cx="923166" cy="884159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2ACC0885-CF85-463B-A97F-080039668EA2}"/>
              </a:ext>
            </a:extLst>
          </p:cNvPr>
          <p:cNvSpPr txBox="1">
            <a:spLocks/>
          </p:cNvSpPr>
          <p:nvPr/>
        </p:nvSpPr>
        <p:spPr>
          <a:xfrm>
            <a:off x="842927" y="2110362"/>
            <a:ext cx="7321550" cy="400240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代码</a:t>
            </a:r>
            <a:r>
              <a:rPr lang="en-US" altLang="zh-CN" b="1" dirty="0"/>
              <a:t>debug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快速给出设计思路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翻译看不懂的外文文献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快速总结冗长的各类报告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提供类搜索引擎服务而减少筛选答案的时间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讲解自己做不出的大雾（或者其他科）题目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</a:rPr>
              <a:t>在完全不听的情况下完成水课作业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A5F57C-DD58-4CDF-BD71-5078715F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6140"/>
            <a:ext cx="2862662" cy="18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机器学习的主要类型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408107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71224-9438-4C17-BD06-C91A7E30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机器学习的主要类型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F1B3549-933D-4E7B-9881-60F61C4F0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9122"/>
              </p:ext>
            </p:extLst>
          </p:nvPr>
        </p:nvGraphicFramePr>
        <p:xfrm>
          <a:off x="2032000" y="263035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161607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00064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716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354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半监督学习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强化学习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4577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BEB3DC0-C2BC-4620-B495-89C17A768C6F}"/>
              </a:ext>
            </a:extLst>
          </p:cNvPr>
          <p:cNvSpPr/>
          <p:nvPr/>
        </p:nvSpPr>
        <p:spPr>
          <a:xfrm>
            <a:off x="1568737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D8107-5293-430A-A6ED-19F5D3F6767D}"/>
              </a:ext>
            </a:extLst>
          </p:cNvPr>
          <p:cNvSpPr/>
          <p:nvPr/>
        </p:nvSpPr>
        <p:spPr>
          <a:xfrm>
            <a:off x="3910844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聚类问题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C8C5D1-E5AF-4992-AA99-1E4B32CFFADD}"/>
              </a:ext>
            </a:extLst>
          </p:cNvPr>
          <p:cNvSpPr/>
          <p:nvPr/>
        </p:nvSpPr>
        <p:spPr>
          <a:xfrm>
            <a:off x="6252949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1EEDC5-02BF-4115-9FCA-EF99031FA546}"/>
              </a:ext>
            </a:extLst>
          </p:cNvPr>
          <p:cNvSpPr/>
          <p:nvPr/>
        </p:nvSpPr>
        <p:spPr>
          <a:xfrm>
            <a:off x="8595054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马尔科夫决策过程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CABDE8A-5D7D-4001-B48E-756B0C50D5EC}"/>
              </a:ext>
            </a:extLst>
          </p:cNvPr>
          <p:cNvCxnSpPr/>
          <p:nvPr/>
        </p:nvCxnSpPr>
        <p:spPr>
          <a:xfrm flipH="1">
            <a:off x="2681785" y="3132161"/>
            <a:ext cx="348018" cy="103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92327F-A359-4437-B051-240D861BE208}"/>
              </a:ext>
            </a:extLst>
          </p:cNvPr>
          <p:cNvCxnSpPr/>
          <p:nvPr/>
        </p:nvCxnSpPr>
        <p:spPr>
          <a:xfrm>
            <a:off x="4995081" y="3146289"/>
            <a:ext cx="0" cy="106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FF10F3-558D-4BD0-943F-E4BA939B2E89}"/>
              </a:ext>
            </a:extLst>
          </p:cNvPr>
          <p:cNvCxnSpPr/>
          <p:nvPr/>
        </p:nvCxnSpPr>
        <p:spPr>
          <a:xfrm>
            <a:off x="7267053" y="3169035"/>
            <a:ext cx="0" cy="106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CC90DC-F389-4725-9C96-1D6CFA0B78DB}"/>
              </a:ext>
            </a:extLst>
          </p:cNvPr>
          <p:cNvCxnSpPr>
            <a:cxnSpLocks/>
          </p:cNvCxnSpPr>
          <p:nvPr/>
        </p:nvCxnSpPr>
        <p:spPr>
          <a:xfrm>
            <a:off x="9091303" y="3118753"/>
            <a:ext cx="605431" cy="109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/>
              <a:t>线性回归</a:t>
            </a:r>
            <a:r>
              <a:rPr lang="zh-CN" altLang="en-US" b="1" dirty="0"/>
              <a:t>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205309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1D1A8-B783-4C0D-9B16-0070AD23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线性回归的基本讲解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F431FC-109B-48BC-927E-229B93AA4283}"/>
              </a:ext>
            </a:extLst>
          </p:cNvPr>
          <p:cNvSpPr txBox="1"/>
          <p:nvPr/>
        </p:nvSpPr>
        <p:spPr>
          <a:xfrm>
            <a:off x="668740" y="2122227"/>
            <a:ext cx="34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什么是回归分析？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F9CB9-8FC6-4E83-AFB0-D27082317747}"/>
              </a:ext>
            </a:extLst>
          </p:cNvPr>
          <p:cNvSpPr txBox="1"/>
          <p:nvPr/>
        </p:nvSpPr>
        <p:spPr>
          <a:xfrm>
            <a:off x="620972" y="2828835"/>
            <a:ext cx="4783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回归分析是指一种预测性的建模技术，主要是研究自变量和因变量的关系。通常使用线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曲线来拟合数据点，然后研究如何使曲线到数据点的距离差异最小。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AD70C9-77A5-4BA7-9544-C1858C8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23" y="1931814"/>
            <a:ext cx="2110851" cy="14971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174F4C-ABFA-4D87-B0F7-F0EECBD5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33" y="4029164"/>
            <a:ext cx="2107041" cy="141112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E235D5-786E-4DE2-A4FF-4BA8EA431DC5}"/>
              </a:ext>
            </a:extLst>
          </p:cNvPr>
          <p:cNvCxnSpPr/>
          <p:nvPr/>
        </p:nvCxnSpPr>
        <p:spPr>
          <a:xfrm>
            <a:off x="7356143" y="3603009"/>
            <a:ext cx="0" cy="25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122093-FCEA-474E-84AC-90C627B54C3C}"/>
              </a:ext>
            </a:extLst>
          </p:cNvPr>
          <p:cNvCxnSpPr/>
          <p:nvPr/>
        </p:nvCxnSpPr>
        <p:spPr>
          <a:xfrm flipH="1">
            <a:off x="8536674" y="2491559"/>
            <a:ext cx="627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8B54C-1344-4FE6-8700-7BFE171D655C}"/>
              </a:ext>
            </a:extLst>
          </p:cNvPr>
          <p:cNvSpPr txBox="1"/>
          <p:nvPr/>
        </p:nvSpPr>
        <p:spPr>
          <a:xfrm>
            <a:off x="9178119" y="2311074"/>
            <a:ext cx="10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BBE148E-FFB4-48F8-B582-ECA367C980B9}"/>
              </a:ext>
            </a:extLst>
          </p:cNvPr>
          <p:cNvCxnSpPr/>
          <p:nvPr/>
        </p:nvCxnSpPr>
        <p:spPr>
          <a:xfrm flipH="1">
            <a:off x="8570794" y="4619767"/>
            <a:ext cx="593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B9C1991-1F55-4FC7-85C2-5C7A5CF3F0C4}"/>
              </a:ext>
            </a:extLst>
          </p:cNvPr>
          <p:cNvSpPr txBox="1"/>
          <p:nvPr/>
        </p:nvSpPr>
        <p:spPr>
          <a:xfrm>
            <a:off x="9198592" y="4435101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回归曲线</a:t>
            </a:r>
          </a:p>
        </p:txBody>
      </p:sp>
    </p:spTree>
    <p:extLst>
      <p:ext uri="{BB962C8B-B14F-4D97-AF65-F5344CB8AC3E}">
        <p14:creationId xmlns:p14="http://schemas.microsoft.com/office/powerpoint/2010/main" val="292083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sz="2400" b="1" dirty="0">
                <a:solidFill>
                  <a:schemeClr val="tx1"/>
                </a:solidFill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</a:rPr>
              <a:t>语言</a:t>
            </a:r>
            <a:r>
              <a:rPr lang="en-US" altLang="zh-CN" sz="2400" b="1" dirty="0">
                <a:solidFill>
                  <a:schemeClr val="tx1"/>
                </a:solidFill>
              </a:rPr>
              <a:t>I/O</a:t>
            </a:r>
            <a:r>
              <a:rPr lang="zh-CN" altLang="en-US" sz="2400" b="1" dirty="0">
                <a:solidFill>
                  <a:schemeClr val="tx1"/>
                </a:solidFill>
              </a:rPr>
              <a:t>库概述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C78EF-2387-4B1C-96AD-963E0C50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线性回归的基本讲解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C7CDC-EB45-43B6-8EA5-1B4F39D6D5AA}"/>
              </a:ext>
            </a:extLst>
          </p:cNvPr>
          <p:cNvSpPr txBox="1"/>
          <p:nvPr/>
        </p:nvSpPr>
        <p:spPr>
          <a:xfrm>
            <a:off x="573206" y="1998555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以一元线性回归（即拟合曲线为</a:t>
            </a:r>
            <a:r>
              <a:rPr lang="en-US" altLang="zh-CN" dirty="0"/>
              <a:t>y=</a:t>
            </a:r>
            <a:r>
              <a:rPr lang="en-US" altLang="zh-CN" dirty="0" err="1"/>
              <a:t>bx+a</a:t>
            </a:r>
            <a:r>
              <a:rPr lang="zh-CN" altLang="en-US" dirty="0"/>
              <a:t>）为例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376554-00F5-4CFF-9855-D05983FD4D57}"/>
              </a:ext>
            </a:extLst>
          </p:cNvPr>
          <p:cNvSpPr txBox="1"/>
          <p:nvPr/>
        </p:nvSpPr>
        <p:spPr>
          <a:xfrm>
            <a:off x="4115435" y="2681364"/>
            <a:ext cx="354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如何确定 </a:t>
            </a:r>
            <a:r>
              <a:rPr lang="en-US" altLang="zh-CN" b="1" dirty="0"/>
              <a:t>b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b="1" dirty="0"/>
              <a:t>a </a:t>
            </a:r>
            <a:r>
              <a:rPr lang="zh-CN" altLang="en-US" dirty="0"/>
              <a:t>的值？</a:t>
            </a:r>
            <a:endParaRPr lang="zh-CN" altLang="en-US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05C65D2-49C4-41C2-9B3D-23CA44E6953E}"/>
              </a:ext>
            </a:extLst>
          </p:cNvPr>
          <p:cNvCxnSpPr>
            <a:cxnSpLocks/>
          </p:cNvCxnSpPr>
          <p:nvPr/>
        </p:nvCxnSpPr>
        <p:spPr>
          <a:xfrm flipH="1">
            <a:off x="2674961" y="3050696"/>
            <a:ext cx="2122229" cy="143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25829E0-9F9F-4593-AA55-C228A4578803}"/>
              </a:ext>
            </a:extLst>
          </p:cNvPr>
          <p:cNvCxnSpPr>
            <a:cxnSpLocks/>
          </p:cNvCxnSpPr>
          <p:nvPr/>
        </p:nvCxnSpPr>
        <p:spPr>
          <a:xfrm>
            <a:off x="5268671" y="3050696"/>
            <a:ext cx="0" cy="13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09DB089-26A0-436C-A215-1B2C204FE2FE}"/>
              </a:ext>
            </a:extLst>
          </p:cNvPr>
          <p:cNvCxnSpPr>
            <a:cxnSpLocks/>
          </p:cNvCxnSpPr>
          <p:nvPr/>
        </p:nvCxnSpPr>
        <p:spPr>
          <a:xfrm>
            <a:off x="5785911" y="3050696"/>
            <a:ext cx="1990299" cy="13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D554A07-4A3E-441F-B1EF-6B0BA034B916}"/>
              </a:ext>
            </a:extLst>
          </p:cNvPr>
          <p:cNvSpPr txBox="1"/>
          <p:nvPr/>
        </p:nvSpPr>
        <p:spPr>
          <a:xfrm>
            <a:off x="2053987" y="4490114"/>
            <a:ext cx="163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最小二乘法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B707A6-1193-4591-B42A-C34ED9AA4E6C}"/>
              </a:ext>
            </a:extLst>
          </p:cNvPr>
          <p:cNvSpPr txBox="1"/>
          <p:nvPr/>
        </p:nvSpPr>
        <p:spPr>
          <a:xfrm>
            <a:off x="4582871" y="448329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594E95-F212-4569-AEE0-D085AFEEF099}"/>
              </a:ext>
            </a:extLst>
          </p:cNvPr>
          <p:cNvSpPr txBox="1"/>
          <p:nvPr/>
        </p:nvSpPr>
        <p:spPr>
          <a:xfrm>
            <a:off x="7216414" y="4490114"/>
            <a:ext cx="111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正规方程</a:t>
            </a:r>
          </a:p>
        </p:txBody>
      </p:sp>
    </p:spTree>
    <p:extLst>
      <p:ext uri="{BB962C8B-B14F-4D97-AF65-F5344CB8AC3E}">
        <p14:creationId xmlns:p14="http://schemas.microsoft.com/office/powerpoint/2010/main" val="87090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Ask Time</a:t>
            </a:r>
            <a:r>
              <a:rPr lang="zh-CN" altLang="en-US"/>
              <a:t>！！！！</a:t>
            </a:r>
          </a:p>
        </p:txBody>
      </p:sp>
      <p:pic>
        <p:nvPicPr>
          <p:cNvPr id="4" name="图片 3" descr="COYBT)8ZHY~BN3TQTHEWTS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12920" y="2053590"/>
            <a:ext cx="3808095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56B51-0AAF-411D-8EA2-5A188584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3E417-A842-4ED6-9B6E-DC8AE3FA0D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effectLst/>
              </a:rPr>
              <a:t>1.</a:t>
            </a:r>
            <a:r>
              <a:rPr lang="zh-CN" altLang="en-US" dirty="0">
                <a:effectLst/>
              </a:rPr>
              <a:t>读取数据集的线性回归预测方法 </a:t>
            </a:r>
            <a:r>
              <a:rPr lang="en-US" altLang="zh-CN" dirty="0">
                <a:effectLst/>
              </a:rPr>
              <a:t>(Lab)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SoftMax</a:t>
            </a:r>
            <a:r>
              <a:rPr lang="zh-CN" altLang="en-US" dirty="0">
                <a:effectLst/>
              </a:rPr>
              <a:t>分类或简易神经网络搭建 </a:t>
            </a:r>
            <a:r>
              <a:rPr lang="en-US" altLang="zh-CN" dirty="0">
                <a:effectLst/>
              </a:rPr>
              <a:t>(Proj3)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67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82C27-8A16-42EE-9503-33FBB717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  <a:r>
              <a:rPr lang="en-US" altLang="zh-CN" dirty="0"/>
              <a:t>I/O</a:t>
            </a:r>
            <a:r>
              <a:rPr lang="zh-CN" altLang="en-US" dirty="0"/>
              <a:t>库概述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5E8750-A3AB-4656-A074-DCE7F2ED3DBE}"/>
              </a:ext>
            </a:extLst>
          </p:cNvPr>
          <p:cNvSpPr txBox="1"/>
          <p:nvPr/>
        </p:nvSpPr>
        <p:spPr>
          <a:xfrm>
            <a:off x="2396254" y="3429000"/>
            <a:ext cx="739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什么是</a:t>
            </a:r>
            <a:r>
              <a:rPr lang="en-US" altLang="zh-CN" b="1" dirty="0"/>
              <a:t>&lt;</a:t>
            </a:r>
            <a:r>
              <a:rPr lang="en-US" altLang="zh-CN" b="1" dirty="0" err="1"/>
              <a:t>stdio.h</a:t>
            </a:r>
            <a:r>
              <a:rPr lang="en-US" altLang="zh-CN" b="1" dirty="0"/>
              <a:t>&gt;?</a:t>
            </a:r>
          </a:p>
          <a:p>
            <a:pPr algn="just"/>
            <a:r>
              <a:rPr lang="en-US" altLang="zh-CN" dirty="0" err="1"/>
              <a:t>stdio.h</a:t>
            </a:r>
            <a:r>
              <a:rPr lang="zh-CN" altLang="en-US" dirty="0"/>
              <a:t>是</a:t>
            </a:r>
            <a:r>
              <a:rPr lang="en-US" altLang="zh-CN" dirty="0"/>
              <a:t>C</a:t>
            </a:r>
            <a:r>
              <a:rPr lang="zh-CN" altLang="en-US" dirty="0"/>
              <a:t>标准库中的一个头文件，提供了输入输出功能的定义和声明。它是“标准输入输出头文件”（</a:t>
            </a:r>
            <a:r>
              <a:rPr lang="en-US" altLang="zh-CN" dirty="0"/>
              <a:t>Standard Input Output Header</a:t>
            </a:r>
            <a:r>
              <a:rPr lang="zh-CN" altLang="en-US" dirty="0"/>
              <a:t>）的缩写。</a:t>
            </a:r>
            <a:r>
              <a:rPr lang="en-US" altLang="zh-CN" dirty="0" err="1"/>
              <a:t>stdio.h</a:t>
            </a:r>
            <a:r>
              <a:rPr lang="zh-CN" altLang="en-US" dirty="0"/>
              <a:t>中包含了许多函数和宏，这些函数和宏用于处理文件、控制台输入输出、格式化输入输出等操作</a:t>
            </a:r>
          </a:p>
        </p:txBody>
      </p:sp>
      <p:pic>
        <p:nvPicPr>
          <p:cNvPr id="1035" name="Picture 11" descr="i like this this is cute 的图像结果">
            <a:extLst>
              <a:ext uri="{FF2B5EF4-FFF2-40B4-BE49-F238E27FC236}">
                <a16:creationId xmlns:a16="http://schemas.microsoft.com/office/drawing/2014/main" id="{3D9140CC-66DB-482E-AB07-2F39533A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88" y="1791649"/>
            <a:ext cx="3541931" cy="18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119364-429B-4B89-9341-CCC5FC7D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8" y="2428367"/>
            <a:ext cx="184810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5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1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56349" y="2693311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56349" y="2858923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</a:t>
            </a:r>
            <a:r>
              <a:rPr lang="en-US" altLang="zh-CN" dirty="0" err="1"/>
              <a:t>printf</a:t>
            </a:r>
            <a:r>
              <a:rPr lang="en-US" altLang="zh-CN" dirty="0"/>
              <a:t>(const char *format, ...);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E473E28-0BC0-4A1A-B34E-D0A8EC98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9" y="3746128"/>
            <a:ext cx="3449367" cy="211246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5928461" y="2693311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6019294" y="2849784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scanf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fr-FR" altLang="zh-CN" dirty="0"/>
              <a:t>int scanf(const char *format, ...);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6250E1D-FF81-442F-9A22-58612F83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60" y="3746128"/>
            <a:ext cx="3296641" cy="21124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360488" y="2528990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360488" y="2694602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/>
              <a:t>gets() </a:t>
            </a:r>
            <a:r>
              <a:rPr lang="zh-CN" altLang="en-US" dirty="0"/>
              <a:t>（请少用这玩意）</a:t>
            </a:r>
            <a:endParaRPr lang="en-US" altLang="zh-CN" dirty="0"/>
          </a:p>
          <a:p>
            <a:r>
              <a:rPr lang="zh-CN" altLang="en-US" dirty="0"/>
              <a:t>原型：</a:t>
            </a:r>
            <a:r>
              <a:rPr lang="en-US" altLang="zh-CN" dirty="0"/>
              <a:t>char *gets(char *str);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656349" y="2528990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747182" y="2685463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getchar</a:t>
            </a:r>
            <a:r>
              <a:rPr lang="en-US" altLang="zh-CN" dirty="0"/>
              <a:t> 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</a:t>
            </a:r>
            <a:r>
              <a:rPr lang="en-US" altLang="zh-CN" dirty="0" err="1"/>
              <a:t>getchar</a:t>
            </a:r>
            <a:r>
              <a:rPr lang="en-US" altLang="zh-CN" dirty="0"/>
              <a:t>(void);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5C8D0A-5115-4576-8848-BF3CB81D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88" y="3644741"/>
            <a:ext cx="3662994" cy="2395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C372D1-08B8-4B3F-AB78-8107222B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9" y="3644742"/>
            <a:ext cx="3606480" cy="23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360488" y="2528990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360488" y="2694602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putchar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 int </a:t>
            </a:r>
            <a:r>
              <a:rPr lang="en-US" altLang="zh-CN" dirty="0" err="1"/>
              <a:t>putchar</a:t>
            </a:r>
            <a:r>
              <a:rPr lang="en-US" altLang="zh-CN" dirty="0"/>
              <a:t>(int char);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656349" y="2528990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747182" y="2685463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/>
              <a:t>puts 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puts(const char *str);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D04C97-C25A-4DDE-A0F7-710238CF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88" y="3707033"/>
            <a:ext cx="3568258" cy="23525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78BC0-7CFE-49C1-8D9B-81023669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9" y="3644743"/>
            <a:ext cx="3465275" cy="2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45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ZmY2JkMDZlOWNmNjFlNWUyNDU0ZGQyOTcwODdh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1142</Words>
  <Application>Microsoft Office PowerPoint</Application>
  <PresentationFormat>宽屏</PresentationFormat>
  <Paragraphs>181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-apple-system</vt:lpstr>
      <vt:lpstr>Helvetica Neue</vt:lpstr>
      <vt:lpstr>微软雅黑</vt:lpstr>
      <vt:lpstr>Arial</vt:lpstr>
      <vt:lpstr>Office 主题​​</vt:lpstr>
      <vt:lpstr>PowerPoint 演示文稿</vt:lpstr>
      <vt:lpstr>情景导入</vt:lpstr>
      <vt:lpstr>Agenda</vt:lpstr>
      <vt:lpstr>C语言I/O库概述</vt:lpstr>
      <vt:lpstr>Agenda</vt:lpstr>
      <vt:lpstr>标准输入输出函数</vt:lpstr>
      <vt:lpstr>标准输入输出函数</vt:lpstr>
      <vt:lpstr>标准输入输出函数</vt:lpstr>
      <vt:lpstr>Agenda</vt:lpstr>
      <vt:lpstr>文件操作</vt:lpstr>
      <vt:lpstr>文件操作</vt:lpstr>
      <vt:lpstr>文件操作</vt:lpstr>
      <vt:lpstr>Agenda</vt:lpstr>
      <vt:lpstr>标准输入输出和错误输出</vt:lpstr>
      <vt:lpstr>Agenda</vt:lpstr>
      <vt:lpstr>输入输出重定向</vt:lpstr>
      <vt:lpstr>输出重定向</vt:lpstr>
      <vt:lpstr>输入重定向</vt:lpstr>
      <vt:lpstr>同时重定向输入输出</vt:lpstr>
      <vt:lpstr>Cat Break！！！</vt:lpstr>
      <vt:lpstr>PowerPoint 演示文稿</vt:lpstr>
      <vt:lpstr>Agenda</vt:lpstr>
      <vt:lpstr>AI vs ML</vt:lpstr>
      <vt:lpstr>Agenda</vt:lpstr>
      <vt:lpstr>What can AI help me</vt:lpstr>
      <vt:lpstr>Agenda</vt:lpstr>
      <vt:lpstr>机器学习的主要类型</vt:lpstr>
      <vt:lpstr>Agenda</vt:lpstr>
      <vt:lpstr>线性回归的基本讲解</vt:lpstr>
      <vt:lpstr>线性回归的基本讲解</vt:lpstr>
      <vt:lpstr>Ask Time！！！！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focused_xy</dc:creator>
  <cp:lastModifiedBy>煋 瀪</cp:lastModifiedBy>
  <cp:revision>152</cp:revision>
  <dcterms:created xsi:type="dcterms:W3CDTF">2023-09-24T08:55:00Z</dcterms:created>
  <dcterms:modified xsi:type="dcterms:W3CDTF">2024-07-10T07:11:17Z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